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mo" charset="1" panose="020B0604020202020204"/>
      <p:regular r:id="rId21"/>
    </p:embeddedFont>
    <p:embeddedFont>
      <p:font typeface="Martel Sans" charset="1" panose="00000500000000000000"/>
      <p:regular r:id="rId22"/>
    </p:embeddedFont>
    <p:embeddedFont>
      <p:font typeface="Arimo Bold" charset="1" panose="020B0704020202020204"/>
      <p:regular r:id="rId23"/>
    </p:embeddedFont>
    <p:embeddedFont>
      <p:font typeface="Martel Sans Bold" charset="1" panose="000008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75749" y="4544926"/>
            <a:ext cx="7192081" cy="2186134"/>
            <a:chOff x="0" y="0"/>
            <a:chExt cx="11658929" cy="35438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58929" cy="3543895"/>
            </a:xfrm>
            <a:custGeom>
              <a:avLst/>
              <a:gdLst/>
              <a:ahLst/>
              <a:cxnLst/>
              <a:rect r="r" b="b" t="t" l="l"/>
              <a:pathLst>
                <a:path h="3543895" w="11658929">
                  <a:moveTo>
                    <a:pt x="0" y="0"/>
                  </a:moveTo>
                  <a:lnTo>
                    <a:pt x="11658929" y="0"/>
                  </a:lnTo>
                  <a:lnTo>
                    <a:pt x="11658929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658929" cy="35915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815"/>
                </a:lnSpc>
              </a:pPr>
              <a:r>
                <a:rPr lang="en-US" sz="4662">
                  <a:solidFill>
                    <a:srgbClr val="272D45"/>
                  </a:solidFill>
                  <a:latin typeface="Arimo"/>
                  <a:ea typeface="Arimo"/>
                  <a:cs typeface="Arimo"/>
                  <a:sym typeface="Arimo"/>
                </a:rPr>
                <a:t>Empowering Students with </a:t>
              </a:r>
              <a:r>
                <a:rPr lang="en-US" sz="4662">
                  <a:solidFill>
                    <a:srgbClr val="5479F7"/>
                  </a:solidFill>
                  <a:latin typeface="Arimo"/>
                  <a:ea typeface="Arimo"/>
                  <a:cs typeface="Arimo"/>
                  <a:sym typeface="Arimo"/>
                </a:rPr>
                <a:t>AI-Driven</a:t>
              </a:r>
              <a:r>
                <a:rPr lang="en-US" sz="4662">
                  <a:solidFill>
                    <a:srgbClr val="272D45"/>
                  </a:solidFill>
                  <a:latin typeface="Arimo"/>
                  <a:ea typeface="Arimo"/>
                  <a:cs typeface="Arimo"/>
                  <a:sym typeface="Arimo"/>
                </a:rPr>
                <a:t> Insights!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14488" y="2652601"/>
            <a:ext cx="4796772" cy="4478986"/>
          </a:xfrm>
          <a:custGeom>
            <a:avLst/>
            <a:gdLst/>
            <a:ahLst/>
            <a:cxnLst/>
            <a:rect r="r" b="b" t="t" l="l"/>
            <a:pathLst>
              <a:path h="4478986" w="4796772">
                <a:moveTo>
                  <a:pt x="0" y="0"/>
                </a:moveTo>
                <a:lnTo>
                  <a:pt x="4796771" y="0"/>
                </a:lnTo>
                <a:lnTo>
                  <a:pt x="4796771" y="4478985"/>
                </a:lnTo>
                <a:lnTo>
                  <a:pt x="0" y="4478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32884" y="2953218"/>
            <a:ext cx="8581430" cy="133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AI Academic Advisor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9079" y="265425"/>
            <a:ext cx="15609841" cy="9756151"/>
          </a:xfrm>
          <a:custGeom>
            <a:avLst/>
            <a:gdLst/>
            <a:ahLst/>
            <a:cxnLst/>
            <a:rect r="r" b="b" t="t" l="l"/>
            <a:pathLst>
              <a:path h="9756151" w="15609841">
                <a:moveTo>
                  <a:pt x="0" y="0"/>
                </a:moveTo>
                <a:lnTo>
                  <a:pt x="15609842" y="0"/>
                </a:lnTo>
                <a:lnTo>
                  <a:pt x="15609842" y="9756150"/>
                </a:lnTo>
                <a:lnTo>
                  <a:pt x="0" y="9756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FE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433" y="1211781"/>
            <a:ext cx="14210070" cy="1132334"/>
            <a:chOff x="0" y="0"/>
            <a:chExt cx="18946760" cy="1509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6760" cy="1509779"/>
            </a:xfrm>
            <a:custGeom>
              <a:avLst/>
              <a:gdLst/>
              <a:ahLst/>
              <a:cxnLst/>
              <a:rect r="r" b="b" t="t" l="l"/>
              <a:pathLst>
                <a:path h="1509779" w="18946760">
                  <a:moveTo>
                    <a:pt x="0" y="0"/>
                  </a:moveTo>
                  <a:lnTo>
                    <a:pt x="18946760" y="0"/>
                  </a:lnTo>
                  <a:lnTo>
                    <a:pt x="18946760" y="1509779"/>
                  </a:lnTo>
                  <a:lnTo>
                    <a:pt x="0" y="150977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946760" cy="15669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Testing, Data Analysis &amp; Challenges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442886"/>
            <a:ext cx="17259300" cy="1023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2"/>
              </a:lnSpc>
            </a:pPr>
          </a:p>
          <a:p>
            <a:pPr algn="l" marL="599701" indent="-299850" lvl="1">
              <a:lnSpc>
                <a:spcPts val="452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Testing</a:t>
            </a: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: </a:t>
            </a:r>
          </a:p>
          <a:p>
            <a:pPr algn="l" marL="1199401" indent="-399800" lvl="2">
              <a:lnSpc>
                <a:spcPts val="4522"/>
              </a:lnSpc>
              <a:spcBef>
                <a:spcPct val="0"/>
              </a:spcBef>
              <a:buFont typeface="Arial"/>
              <a:buChar char="⚬"/>
            </a:pP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Unit, int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egration, and system tests ensure accuracy in recommendations and frontend filtering.</a:t>
            </a:r>
          </a:p>
          <a:p>
            <a:pPr algn="l" marL="1199401" indent="-399800" lvl="2">
              <a:lnSpc>
                <a:spcPts val="4522"/>
              </a:lnSpc>
              <a:spcBef>
                <a:spcPct val="0"/>
              </a:spcBef>
              <a:buFont typeface="Arial"/>
              <a:buChar char="⚬"/>
            </a:pP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Performance validated for response times and error rates in real-world scenarios.</a:t>
            </a: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  <a:p>
            <a:pPr algn="l" marL="599701" indent="-299850" lvl="1">
              <a:lnSpc>
                <a:spcPts val="452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Data Analysis</a:t>
            </a: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:</a:t>
            </a:r>
          </a:p>
          <a:p>
            <a:pPr algn="l" marL="1199401" indent="-399800" lvl="2">
              <a:lnSpc>
                <a:spcPts val="4523"/>
              </a:lnSpc>
              <a:spcBef>
                <a:spcPct val="0"/>
              </a:spcBef>
              <a:buFont typeface="Arial"/>
              <a:buChar char="⚬"/>
            </a:pP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Engag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ement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metrics: user preferences, search queries, and recommendation success.</a:t>
            </a:r>
          </a:p>
          <a:p>
            <a:pPr algn="l" marL="1199401" indent="-399800" lvl="2">
              <a:lnSpc>
                <a:spcPts val="4522"/>
              </a:lnSpc>
              <a:spcBef>
                <a:spcPct val="0"/>
              </a:spcBef>
              <a:buFont typeface="Arial"/>
              <a:buChar char="⚬"/>
            </a:pP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V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isualizati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ons reveal patterns using tools lik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Tableau/Matplotlib.</a:t>
            </a: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  <a:p>
            <a:pPr algn="l" marL="599701" indent="-299850" lvl="1">
              <a:lnSpc>
                <a:spcPts val="452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C</a:t>
            </a: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hallenges: </a:t>
            </a:r>
          </a:p>
          <a:p>
            <a:pPr algn="l" marL="1199401" indent="-399800" lvl="2">
              <a:lnSpc>
                <a:spcPts val="452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Technical: 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Query performance and scalability for real-time recommendations.</a:t>
            </a:r>
          </a:p>
          <a:p>
            <a:pPr algn="l" marL="1199401" indent="-399800" lvl="2">
              <a:lnSpc>
                <a:spcPts val="452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Operational: 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Mitigating bias and ensuring ethical AI.</a:t>
            </a: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  <a:p>
            <a:pPr algn="l">
              <a:lnSpc>
                <a:spcPts val="4523"/>
              </a:lnSpc>
              <a:spcBef>
                <a:spcPct val="0"/>
              </a:spcBef>
            </a:pP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1938" y="811800"/>
            <a:ext cx="16768725" cy="100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586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next? (Impact and Vision)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10637" y="2504872"/>
            <a:ext cx="13671328" cy="52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</a:p>
          <a:p>
            <a:pPr algn="just" marL="644241" indent="-322121" lvl="1">
              <a:lnSpc>
                <a:spcPts val="4177"/>
              </a:lnSpc>
              <a:buFont typeface="Arial"/>
              <a:buChar char="•"/>
            </a:pPr>
            <a:r>
              <a:rPr lang="en-US" sz="29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9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nhance </a:t>
            </a:r>
            <a:r>
              <a:rPr lang="en-US" b="true" sz="29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engagement</a:t>
            </a:r>
            <a:r>
              <a:rPr lang="en-US" sz="29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through tailored learning paths and career advice</a:t>
            </a:r>
          </a:p>
          <a:p>
            <a:pPr algn="just">
              <a:lnSpc>
                <a:spcPts val="4177"/>
              </a:lnSpc>
            </a:pPr>
          </a:p>
          <a:p>
            <a:pPr algn="just" marL="644241" indent="-322121" lvl="1">
              <a:lnSpc>
                <a:spcPts val="4177"/>
              </a:lnSpc>
              <a:buFont typeface="Arial"/>
              <a:buChar char="•"/>
            </a:pPr>
            <a:r>
              <a:rPr lang="en-US" sz="29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</a:t>
            </a:r>
            <a:r>
              <a:rPr lang="en-US" b="true" sz="29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educators </a:t>
            </a:r>
            <a:r>
              <a:rPr lang="en-US" sz="29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 actionable insights to improve academic practical experiences</a:t>
            </a:r>
          </a:p>
          <a:p>
            <a:pPr algn="just">
              <a:lnSpc>
                <a:spcPts val="4177"/>
              </a:lnSpc>
            </a:pPr>
          </a:p>
          <a:p>
            <a:pPr algn="just" marL="644241" indent="-322121" lvl="1">
              <a:lnSpc>
                <a:spcPts val="4177"/>
              </a:lnSpc>
              <a:buFont typeface="Arial"/>
              <a:buChar char="•"/>
            </a:pPr>
            <a:r>
              <a:rPr lang="en-US" sz="29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29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oster </a:t>
            </a:r>
            <a:r>
              <a:rPr lang="en-US" b="true" sz="29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institutional innovation</a:t>
            </a:r>
            <a:r>
              <a:rPr lang="en-US" sz="29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by </a:t>
            </a:r>
            <a:r>
              <a:rPr lang="en-US" sz="29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leveraging AI to address systemic challenges in education</a:t>
            </a:r>
          </a:p>
          <a:p>
            <a:pPr algn="just">
              <a:lnSpc>
                <a:spcPts val="417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4184189" cy="100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586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Timeline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05330" y="2644775"/>
            <a:ext cx="13294252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 13 (Present)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Finalizing front-end filtering 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mprov</a:t>
            </a: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ing the database for scalability.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 15</a:t>
            </a: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Completing corrections, model fine-tuning, and system deployment.</a:t>
            </a:r>
          </a:p>
          <a:p>
            <a:pPr algn="just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433" y="1211781"/>
            <a:ext cx="14210070" cy="1132367"/>
            <a:chOff x="0" y="0"/>
            <a:chExt cx="18946760" cy="1509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6760" cy="1509823"/>
            </a:xfrm>
            <a:custGeom>
              <a:avLst/>
              <a:gdLst/>
              <a:ahLst/>
              <a:cxnLst/>
              <a:rect r="r" b="b" t="t" l="l"/>
              <a:pathLst>
                <a:path h="1509823" w="18946760">
                  <a:moveTo>
                    <a:pt x="0" y="0"/>
                  </a:moveTo>
                  <a:lnTo>
                    <a:pt x="18946760" y="0"/>
                  </a:lnTo>
                  <a:lnTo>
                    <a:pt x="18946760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946760" cy="15669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References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3433" y="2948735"/>
            <a:ext cx="15760599" cy="607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36"/>
              </a:lnSpc>
            </a:pPr>
            <a:r>
              <a:rPr lang="en-US" sz="3454" b="true">
                <a:solidFill>
                  <a:srgbClr val="0934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Sources: </a:t>
            </a:r>
          </a:p>
          <a:p>
            <a:pPr algn="just" marL="745814" indent="-372907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5CA2"/>
                </a:solidFill>
                <a:latin typeface="Canva Sans"/>
                <a:ea typeface="Canva Sans"/>
                <a:cs typeface="Canva Sans"/>
                <a:sym typeface="Canva Sans"/>
              </a:rPr>
              <a:t>Academic datasets</a:t>
            </a:r>
          </a:p>
          <a:p>
            <a:pPr algn="just" marL="745814" indent="-372907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5CA2"/>
                </a:solidFill>
                <a:latin typeface="Canva Sans"/>
                <a:ea typeface="Canva Sans"/>
                <a:cs typeface="Canva Sans"/>
                <a:sym typeface="Canva Sans"/>
              </a:rPr>
              <a:t>Coursera and Udemy APIs</a:t>
            </a:r>
          </a:p>
          <a:p>
            <a:pPr algn="just" marL="745814" indent="-372907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5CA2"/>
                </a:solidFill>
                <a:latin typeface="Canva Sans"/>
                <a:ea typeface="Canva Sans"/>
                <a:cs typeface="Canva Sans"/>
                <a:sym typeface="Canva Sans"/>
              </a:rPr>
              <a:t>Kaggle resources</a:t>
            </a:r>
          </a:p>
          <a:p>
            <a:pPr algn="just">
              <a:lnSpc>
                <a:spcPts val="4836"/>
              </a:lnSpc>
            </a:pPr>
          </a:p>
          <a:p>
            <a:pPr algn="just">
              <a:lnSpc>
                <a:spcPts val="4836"/>
              </a:lnSpc>
            </a:pPr>
            <a:r>
              <a:rPr lang="en-US" sz="3454" b="true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Frameworks:</a:t>
            </a:r>
            <a:r>
              <a:rPr lang="en-US" sz="3454">
                <a:solidFill>
                  <a:srgbClr val="005CA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 marL="745814" indent="-372907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5CA2"/>
                </a:solidFill>
                <a:latin typeface="Canva Sans"/>
                <a:ea typeface="Canva Sans"/>
                <a:cs typeface="Canva Sans"/>
                <a:sym typeface="Canva Sans"/>
              </a:rPr>
              <a:t>React</a:t>
            </a:r>
          </a:p>
          <a:p>
            <a:pPr algn="just" marL="745814" indent="-372907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5CA2"/>
                </a:solidFill>
                <a:latin typeface="Canva Sans"/>
                <a:ea typeface="Canva Sans"/>
                <a:cs typeface="Canva Sans"/>
                <a:sym typeface="Canva Sans"/>
              </a:rPr>
              <a:t>Python Flask </a:t>
            </a:r>
          </a:p>
          <a:p>
            <a:pPr algn="just" marL="745814" indent="-372907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5CA2"/>
                </a:solidFill>
                <a:latin typeface="Canva Sans"/>
                <a:ea typeface="Canva Sans"/>
                <a:cs typeface="Canva Sans"/>
                <a:sym typeface="Canva Sans"/>
              </a:rPr>
              <a:t>TensorFlow and PyTorch</a:t>
            </a:r>
          </a:p>
          <a:p>
            <a:pPr algn="just" marL="745814" indent="-372907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5CA2"/>
                </a:solidFill>
                <a:latin typeface="Canva Sans"/>
                <a:ea typeface="Canva Sans"/>
                <a:cs typeface="Canva Sans"/>
                <a:sym typeface="Canva Sans"/>
              </a:rPr>
              <a:t>MongoDB, PostgreSQL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14405" y="4255453"/>
            <a:ext cx="6859191" cy="170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95683"/>
            <a:ext cx="12791211" cy="1771947"/>
            <a:chOff x="0" y="0"/>
            <a:chExt cx="17054948" cy="23625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54948" cy="2362597"/>
            </a:xfrm>
            <a:custGeom>
              <a:avLst/>
              <a:gdLst/>
              <a:ahLst/>
              <a:cxnLst/>
              <a:rect r="r" b="b" t="t" l="l"/>
              <a:pathLst>
                <a:path h="2362597" w="17054948">
                  <a:moveTo>
                    <a:pt x="0" y="0"/>
                  </a:moveTo>
                  <a:lnTo>
                    <a:pt x="17054948" y="0"/>
                  </a:lnTo>
                  <a:lnTo>
                    <a:pt x="17054948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054948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Academic Advisor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58374" y="2748606"/>
            <a:ext cx="4590604" cy="3466059"/>
            <a:chOff x="0" y="0"/>
            <a:chExt cx="6120805" cy="4621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108065" cy="4608703"/>
            </a:xfrm>
            <a:custGeom>
              <a:avLst/>
              <a:gdLst/>
              <a:ahLst/>
              <a:cxnLst/>
              <a:rect r="r" b="b" t="t" l="l"/>
              <a:pathLst>
                <a:path h="4608703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49953"/>
                  </a:lnTo>
                  <a:cubicBezTo>
                    <a:pt x="6108065" y="4537583"/>
                    <a:pt x="6036945" y="4608703"/>
                    <a:pt x="5949188" y="4608703"/>
                  </a:cubicBezTo>
                  <a:lnTo>
                    <a:pt x="158877" y="4608703"/>
                  </a:lnTo>
                  <a:cubicBezTo>
                    <a:pt x="71120" y="4608703"/>
                    <a:pt x="0" y="4537583"/>
                    <a:pt x="0" y="4449953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20765" cy="4621403"/>
            </a:xfrm>
            <a:custGeom>
              <a:avLst/>
              <a:gdLst/>
              <a:ahLst/>
              <a:cxnLst/>
              <a:rect r="r" b="b" t="t" l="l"/>
              <a:pathLst>
                <a:path h="4621403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56303"/>
                  </a:lnTo>
                  <a:lnTo>
                    <a:pt x="6114415" y="4456303"/>
                  </a:lnTo>
                  <a:lnTo>
                    <a:pt x="6120765" y="4456303"/>
                  </a:lnTo>
                  <a:cubicBezTo>
                    <a:pt x="6120765" y="4547489"/>
                    <a:pt x="6046724" y="4621403"/>
                    <a:pt x="5955538" y="4621403"/>
                  </a:cubicBezTo>
                  <a:lnTo>
                    <a:pt x="5955538" y="4615053"/>
                  </a:lnTo>
                  <a:lnTo>
                    <a:pt x="5955538" y="4621403"/>
                  </a:lnTo>
                  <a:lnTo>
                    <a:pt x="165227" y="4621403"/>
                  </a:lnTo>
                  <a:lnTo>
                    <a:pt x="165227" y="4615053"/>
                  </a:lnTo>
                  <a:lnTo>
                    <a:pt x="165227" y="4621403"/>
                  </a:lnTo>
                  <a:cubicBezTo>
                    <a:pt x="74041" y="4621403"/>
                    <a:pt x="0" y="4547489"/>
                    <a:pt x="0" y="445630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56303"/>
                  </a:lnTo>
                  <a:lnTo>
                    <a:pt x="6350" y="4456303"/>
                  </a:lnTo>
                  <a:lnTo>
                    <a:pt x="12700" y="4456303"/>
                  </a:lnTo>
                  <a:cubicBezTo>
                    <a:pt x="12700" y="4540504"/>
                    <a:pt x="81026" y="4608703"/>
                    <a:pt x="165227" y="4608703"/>
                  </a:cubicBezTo>
                  <a:lnTo>
                    <a:pt x="5955538" y="4608703"/>
                  </a:lnTo>
                  <a:cubicBezTo>
                    <a:pt x="6039739" y="4608703"/>
                    <a:pt x="6108065" y="4540504"/>
                    <a:pt x="6108065" y="4456303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756179" y="3046411"/>
            <a:ext cx="3994994" cy="982864"/>
            <a:chOff x="0" y="0"/>
            <a:chExt cx="5326658" cy="13104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26658" cy="1310485"/>
            </a:xfrm>
            <a:custGeom>
              <a:avLst/>
              <a:gdLst/>
              <a:ahLst/>
              <a:cxnLst/>
              <a:rect r="r" b="b" t="t" l="l"/>
              <a:pathLst>
                <a:path h="1310485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310485"/>
                  </a:lnTo>
                  <a:lnTo>
                    <a:pt x="0" y="13104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326658" cy="13485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324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Recommendations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56179" y="4102346"/>
            <a:ext cx="4292799" cy="1900555"/>
            <a:chOff x="0" y="0"/>
            <a:chExt cx="5723732" cy="25340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23732" cy="2534073"/>
            </a:xfrm>
            <a:custGeom>
              <a:avLst/>
              <a:gdLst/>
              <a:ahLst/>
              <a:cxnLst/>
              <a:rect r="r" b="b" t="t" l="l"/>
              <a:pathLst>
                <a:path h="2534073" w="5723732">
                  <a:moveTo>
                    <a:pt x="0" y="0"/>
                  </a:moveTo>
                  <a:lnTo>
                    <a:pt x="5723732" y="0"/>
                  </a:lnTo>
                  <a:lnTo>
                    <a:pt x="5723732" y="2534073"/>
                  </a:lnTo>
                  <a:lnTo>
                    <a:pt x="0" y="25340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5723732" cy="26197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2281" indent="-23614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3249"/>
                  </a:solidFill>
                  <a:latin typeface="Martel Sans"/>
                  <a:ea typeface="Martel Sans"/>
                  <a:cs typeface="Martel Sans"/>
                  <a:sym typeface="Martel Sans"/>
                </a:rPr>
                <a:t>Tailored course suggestions based on academic performance, preferences, and career interests.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22970" y="2748606"/>
            <a:ext cx="4590604" cy="3466059"/>
            <a:chOff x="0" y="0"/>
            <a:chExt cx="6120805" cy="46214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108065" cy="4608703"/>
            </a:xfrm>
            <a:custGeom>
              <a:avLst/>
              <a:gdLst/>
              <a:ahLst/>
              <a:cxnLst/>
              <a:rect r="r" b="b" t="t" l="l"/>
              <a:pathLst>
                <a:path h="4608703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49953"/>
                  </a:lnTo>
                  <a:cubicBezTo>
                    <a:pt x="6108065" y="4537583"/>
                    <a:pt x="6036945" y="4608703"/>
                    <a:pt x="5949188" y="4608703"/>
                  </a:cubicBezTo>
                  <a:lnTo>
                    <a:pt x="158877" y="4608703"/>
                  </a:lnTo>
                  <a:cubicBezTo>
                    <a:pt x="71120" y="4608703"/>
                    <a:pt x="0" y="4537583"/>
                    <a:pt x="0" y="4449953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20765" cy="4621403"/>
            </a:xfrm>
            <a:custGeom>
              <a:avLst/>
              <a:gdLst/>
              <a:ahLst/>
              <a:cxnLst/>
              <a:rect r="r" b="b" t="t" l="l"/>
              <a:pathLst>
                <a:path h="4621403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56303"/>
                  </a:lnTo>
                  <a:lnTo>
                    <a:pt x="6114415" y="4456303"/>
                  </a:lnTo>
                  <a:lnTo>
                    <a:pt x="6120765" y="4456303"/>
                  </a:lnTo>
                  <a:cubicBezTo>
                    <a:pt x="6120765" y="4547489"/>
                    <a:pt x="6046724" y="4621403"/>
                    <a:pt x="5955538" y="4621403"/>
                  </a:cubicBezTo>
                  <a:lnTo>
                    <a:pt x="5955538" y="4615053"/>
                  </a:lnTo>
                  <a:lnTo>
                    <a:pt x="5955538" y="4621403"/>
                  </a:lnTo>
                  <a:lnTo>
                    <a:pt x="165227" y="4621403"/>
                  </a:lnTo>
                  <a:lnTo>
                    <a:pt x="165227" y="4615053"/>
                  </a:lnTo>
                  <a:lnTo>
                    <a:pt x="165227" y="4621403"/>
                  </a:lnTo>
                  <a:cubicBezTo>
                    <a:pt x="74041" y="4621403"/>
                    <a:pt x="0" y="4547489"/>
                    <a:pt x="0" y="445630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56303"/>
                  </a:lnTo>
                  <a:lnTo>
                    <a:pt x="6350" y="4456303"/>
                  </a:lnTo>
                  <a:lnTo>
                    <a:pt x="12700" y="4456303"/>
                  </a:lnTo>
                  <a:cubicBezTo>
                    <a:pt x="12700" y="4540504"/>
                    <a:pt x="81026" y="4608703"/>
                    <a:pt x="165227" y="4608703"/>
                  </a:cubicBezTo>
                  <a:lnTo>
                    <a:pt x="5955538" y="4608703"/>
                  </a:lnTo>
                  <a:cubicBezTo>
                    <a:pt x="6039739" y="4608703"/>
                    <a:pt x="6108065" y="4540504"/>
                    <a:pt x="6108065" y="4456303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620775" y="3046411"/>
            <a:ext cx="3544044" cy="554239"/>
            <a:chOff x="0" y="0"/>
            <a:chExt cx="4725392" cy="7389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738985"/>
            </a:xfrm>
            <a:custGeom>
              <a:avLst/>
              <a:gdLst/>
              <a:ahLst/>
              <a:cxnLst/>
              <a:rect r="r" b="b" t="t" l="l"/>
              <a:pathLst>
                <a:path h="738985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38985"/>
                  </a:lnTo>
                  <a:lnTo>
                    <a:pt x="0" y="738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725392" cy="7770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324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Smart Study Plans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20775" y="3782615"/>
            <a:ext cx="3994994" cy="1900555"/>
            <a:chOff x="0" y="0"/>
            <a:chExt cx="5326658" cy="25340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26658" cy="2534073"/>
            </a:xfrm>
            <a:custGeom>
              <a:avLst/>
              <a:gdLst/>
              <a:ahLst/>
              <a:cxnLst/>
              <a:rect r="r" b="b" t="t" l="l"/>
              <a:pathLst>
                <a:path h="2534073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2534073"/>
                  </a:lnTo>
                  <a:lnTo>
                    <a:pt x="0" y="25340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5326658" cy="26197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2281" indent="-23614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3249"/>
                  </a:solidFill>
                  <a:latin typeface="Martel Sans"/>
                  <a:ea typeface="Martel Sans"/>
                  <a:cs typeface="Martel Sans"/>
                  <a:sym typeface="Martel Sans"/>
                </a:rPr>
                <a:t>Optimized learning and career progression through personalized study plans.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58374" y="6488656"/>
            <a:ext cx="9455051" cy="2115890"/>
            <a:chOff x="0" y="0"/>
            <a:chExt cx="12606735" cy="28211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756179" y="6786461"/>
            <a:ext cx="6274430" cy="554239"/>
            <a:chOff x="0" y="0"/>
            <a:chExt cx="8365907" cy="73898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365907" cy="738985"/>
            </a:xfrm>
            <a:custGeom>
              <a:avLst/>
              <a:gdLst/>
              <a:ahLst/>
              <a:cxnLst/>
              <a:rect r="r" b="b" t="t" l="l"/>
              <a:pathLst>
                <a:path h="738985" w="8365907">
                  <a:moveTo>
                    <a:pt x="0" y="0"/>
                  </a:moveTo>
                  <a:lnTo>
                    <a:pt x="8365907" y="0"/>
                  </a:lnTo>
                  <a:lnTo>
                    <a:pt x="8365907" y="738985"/>
                  </a:lnTo>
                  <a:lnTo>
                    <a:pt x="0" y="738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365907" cy="7770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C324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Guided Career Advice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56179" y="7399484"/>
            <a:ext cx="8859441" cy="1005205"/>
            <a:chOff x="0" y="0"/>
            <a:chExt cx="11812588" cy="13402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812588" cy="1340273"/>
            </a:xfrm>
            <a:custGeom>
              <a:avLst/>
              <a:gdLst/>
              <a:ahLst/>
              <a:cxnLst/>
              <a:rect r="r" b="b" t="t" l="l"/>
              <a:pathLst>
                <a:path h="1340273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1340273"/>
                  </a:lnTo>
                  <a:lnTo>
                    <a:pt x="0" y="1340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1812588" cy="1425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2281" indent="-23614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3249"/>
                  </a:solidFill>
                  <a:latin typeface="Martel Sans"/>
                  <a:ea typeface="Martel Sans"/>
                  <a:cs typeface="Martel Sans"/>
                  <a:sym typeface="Martel Sans"/>
                </a:rPr>
                <a:t>Potential career paths suggested based on field of study and interests, enabling informed decisions.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-855347" y="2666862"/>
            <a:ext cx="8742221" cy="6032615"/>
          </a:xfrm>
          <a:custGeom>
            <a:avLst/>
            <a:gdLst/>
            <a:ahLst/>
            <a:cxnLst/>
            <a:rect r="r" b="b" t="t" l="l"/>
            <a:pathLst>
              <a:path h="6032615" w="8742221">
                <a:moveTo>
                  <a:pt x="0" y="0"/>
                </a:moveTo>
                <a:lnTo>
                  <a:pt x="8742221" y="0"/>
                </a:lnTo>
                <a:lnTo>
                  <a:pt x="8742221" y="6032616"/>
                </a:lnTo>
                <a:lnTo>
                  <a:pt x="0" y="6032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73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3998" y="759743"/>
            <a:ext cx="7088237" cy="1132367"/>
            <a:chOff x="0" y="0"/>
            <a:chExt cx="9450983" cy="1509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50984" cy="1509823"/>
            </a:xfrm>
            <a:custGeom>
              <a:avLst/>
              <a:gdLst/>
              <a:ahLst/>
              <a:cxnLst/>
              <a:rect r="r" b="b" t="t" l="l"/>
              <a:pathLst>
                <a:path h="1509823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450983" cy="15669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Meet Our </a:t>
              </a: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Team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31182" y="2734881"/>
            <a:ext cx="5764058" cy="6265265"/>
            <a:chOff x="0" y="0"/>
            <a:chExt cx="7685410" cy="835368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480009" y="6168774"/>
              <a:ext cx="4725392" cy="898294"/>
              <a:chOff x="0" y="0"/>
              <a:chExt cx="4725392" cy="89829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725392" cy="898294"/>
              </a:xfrm>
              <a:custGeom>
                <a:avLst/>
                <a:gdLst/>
                <a:ahLst/>
                <a:cxnLst/>
                <a:rect r="r" b="b" t="t" l="l"/>
                <a:pathLst>
                  <a:path h="898294" w="4725392">
                    <a:moveTo>
                      <a:pt x="0" y="0"/>
                    </a:moveTo>
                    <a:lnTo>
                      <a:pt x="4725392" y="0"/>
                    </a:lnTo>
                    <a:lnTo>
                      <a:pt x="4725392" y="898294"/>
                    </a:lnTo>
                    <a:lnTo>
                      <a:pt x="0" y="8982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4725392" cy="92686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4187"/>
                  </a:lnSpc>
                </a:pPr>
                <a:r>
                  <a:rPr lang="en-US" sz="3349" b="true">
                    <a:solidFill>
                      <a:srgbClr val="2C3249"/>
                    </a:solidFill>
                    <a:latin typeface="Arimo Bold"/>
                    <a:ea typeface="Arimo Bold"/>
                    <a:cs typeface="Arimo Bold"/>
                    <a:sym typeface="Arimo Bold"/>
                  </a:rPr>
                  <a:t>Akshay Patel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75678" y="7405039"/>
              <a:ext cx="4534054" cy="948648"/>
              <a:chOff x="0" y="0"/>
              <a:chExt cx="4534054" cy="9486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534054" cy="948648"/>
              </a:xfrm>
              <a:custGeom>
                <a:avLst/>
                <a:gdLst/>
                <a:ahLst/>
                <a:cxnLst/>
                <a:rect r="r" b="b" t="t" l="l"/>
                <a:pathLst>
                  <a:path h="948648" w="4534054">
                    <a:moveTo>
                      <a:pt x="0" y="0"/>
                    </a:moveTo>
                    <a:lnTo>
                      <a:pt x="4534054" y="0"/>
                    </a:lnTo>
                    <a:lnTo>
                      <a:pt x="4534054" y="948648"/>
                    </a:lnTo>
                    <a:lnTo>
                      <a:pt x="0" y="9486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14300"/>
                <a:ext cx="4534054" cy="106294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4539"/>
                  </a:lnSpc>
                </a:pPr>
                <a:r>
                  <a:rPr lang="en-US" sz="27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Frontend Expertise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85410" cy="5940174"/>
            </a:xfrm>
            <a:custGeom>
              <a:avLst/>
              <a:gdLst/>
              <a:ahLst/>
              <a:cxnLst/>
              <a:rect r="r" b="b" t="t" l="l"/>
              <a:pathLst>
                <a:path h="5940174" w="7685410">
                  <a:moveTo>
                    <a:pt x="0" y="0"/>
                  </a:moveTo>
                  <a:lnTo>
                    <a:pt x="7685410" y="0"/>
                  </a:lnTo>
                  <a:lnTo>
                    <a:pt x="7685410" y="5940174"/>
                  </a:lnTo>
                  <a:lnTo>
                    <a:pt x="0" y="5940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938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276156" y="2459560"/>
            <a:ext cx="5408899" cy="6540586"/>
            <a:chOff x="0" y="0"/>
            <a:chExt cx="7211866" cy="872078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243237" y="6641006"/>
              <a:ext cx="4725392" cy="898294"/>
              <a:chOff x="0" y="0"/>
              <a:chExt cx="4725392" cy="89829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725392" cy="898294"/>
              </a:xfrm>
              <a:custGeom>
                <a:avLst/>
                <a:gdLst/>
                <a:ahLst/>
                <a:cxnLst/>
                <a:rect r="r" b="b" t="t" l="l"/>
                <a:pathLst>
                  <a:path h="898294" w="4725392">
                    <a:moveTo>
                      <a:pt x="0" y="0"/>
                    </a:moveTo>
                    <a:lnTo>
                      <a:pt x="4725392" y="0"/>
                    </a:lnTo>
                    <a:lnTo>
                      <a:pt x="4725392" y="898294"/>
                    </a:lnTo>
                    <a:lnTo>
                      <a:pt x="0" y="8982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4725392" cy="92686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4187"/>
                  </a:lnSpc>
                </a:pPr>
                <a:r>
                  <a:rPr lang="en-US" sz="3349" b="true">
                    <a:solidFill>
                      <a:srgbClr val="2C3249"/>
                    </a:solidFill>
                    <a:latin typeface="Arimo Bold"/>
                    <a:ea typeface="Arimo Bold"/>
                    <a:cs typeface="Arimo Bold"/>
                    <a:sym typeface="Arimo Bold"/>
                  </a:rPr>
                  <a:t>Dhaval Desai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216160" y="7772133"/>
              <a:ext cx="4779546" cy="948648"/>
              <a:chOff x="0" y="0"/>
              <a:chExt cx="4779546" cy="94864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779547" cy="948648"/>
              </a:xfrm>
              <a:custGeom>
                <a:avLst/>
                <a:gdLst/>
                <a:ahLst/>
                <a:cxnLst/>
                <a:rect r="r" b="b" t="t" l="l"/>
                <a:pathLst>
                  <a:path h="948648" w="4779547">
                    <a:moveTo>
                      <a:pt x="0" y="0"/>
                    </a:moveTo>
                    <a:lnTo>
                      <a:pt x="4779547" y="0"/>
                    </a:lnTo>
                    <a:lnTo>
                      <a:pt x="4779547" y="948648"/>
                    </a:lnTo>
                    <a:lnTo>
                      <a:pt x="0" y="9486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14300"/>
                <a:ext cx="4779546" cy="106294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4539"/>
                  </a:lnSpc>
                </a:pPr>
                <a:r>
                  <a:rPr lang="en-US" sz="27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Data Analysis &amp; QA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11866" cy="6272526"/>
            </a:xfrm>
            <a:custGeom>
              <a:avLst/>
              <a:gdLst/>
              <a:ahLst/>
              <a:cxnLst/>
              <a:rect r="r" b="b" t="t" l="l"/>
              <a:pathLst>
                <a:path h="6272526" w="7211866">
                  <a:moveTo>
                    <a:pt x="0" y="0"/>
                  </a:moveTo>
                  <a:lnTo>
                    <a:pt x="7211866" y="0"/>
                  </a:lnTo>
                  <a:lnTo>
                    <a:pt x="7211866" y="6272526"/>
                  </a:lnTo>
                  <a:lnTo>
                    <a:pt x="0" y="627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70" t="0" r="-470" b="-16057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869486" y="2015935"/>
            <a:ext cx="4249140" cy="6984211"/>
            <a:chOff x="0" y="0"/>
            <a:chExt cx="5665521" cy="931228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7236491"/>
              <a:ext cx="5665521" cy="898294"/>
              <a:chOff x="0" y="0"/>
              <a:chExt cx="4725392" cy="74923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725392" cy="749232"/>
              </a:xfrm>
              <a:custGeom>
                <a:avLst/>
                <a:gdLst/>
                <a:ahLst/>
                <a:cxnLst/>
                <a:rect r="r" b="b" t="t" l="l"/>
                <a:pathLst>
                  <a:path h="749232" w="4725392">
                    <a:moveTo>
                      <a:pt x="0" y="0"/>
                    </a:moveTo>
                    <a:lnTo>
                      <a:pt x="4725392" y="0"/>
                    </a:lnTo>
                    <a:lnTo>
                      <a:pt x="4725392" y="749232"/>
                    </a:lnTo>
                    <a:lnTo>
                      <a:pt x="0" y="7492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4725392" cy="777807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4187"/>
                  </a:lnSpc>
                </a:pPr>
                <a:r>
                  <a:rPr lang="en-US" sz="3349" b="true">
                    <a:solidFill>
                      <a:srgbClr val="2C3249"/>
                    </a:solidFill>
                    <a:latin typeface="Arimo Bold"/>
                    <a:ea typeface="Arimo Bold"/>
                    <a:cs typeface="Arimo Bold"/>
                    <a:sym typeface="Arimo Bold"/>
                  </a:rPr>
                  <a:t>Abhishek Sukhadiya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678441" y="8363633"/>
              <a:ext cx="4308638" cy="948648"/>
              <a:chOff x="0" y="0"/>
              <a:chExt cx="4308638" cy="94864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308639" cy="948648"/>
              </a:xfrm>
              <a:custGeom>
                <a:avLst/>
                <a:gdLst/>
                <a:ahLst/>
                <a:cxnLst/>
                <a:rect r="r" b="b" t="t" l="l"/>
                <a:pathLst>
                  <a:path h="948648" w="4308639">
                    <a:moveTo>
                      <a:pt x="0" y="0"/>
                    </a:moveTo>
                    <a:lnTo>
                      <a:pt x="4308639" y="0"/>
                    </a:lnTo>
                    <a:lnTo>
                      <a:pt x="4308639" y="948648"/>
                    </a:lnTo>
                    <a:lnTo>
                      <a:pt x="0" y="9486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14300"/>
                <a:ext cx="4308638" cy="106294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4539"/>
                  </a:lnSpc>
                </a:pPr>
                <a:r>
                  <a:rPr lang="en-US" sz="27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Backend Expertise</a:t>
                </a: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284652" y="0"/>
              <a:ext cx="5096217" cy="6898768"/>
            </a:xfrm>
            <a:custGeom>
              <a:avLst/>
              <a:gdLst/>
              <a:ahLst/>
              <a:cxnLst/>
              <a:rect r="r" b="b" t="t" l="l"/>
              <a:pathLst>
                <a:path h="6898768" w="5096217">
                  <a:moveTo>
                    <a:pt x="0" y="0"/>
                  </a:moveTo>
                  <a:lnTo>
                    <a:pt x="5096217" y="0"/>
                  </a:lnTo>
                  <a:lnTo>
                    <a:pt x="5096217" y="6898768"/>
                  </a:lnTo>
                  <a:lnTo>
                    <a:pt x="0" y="689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FE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433" y="1211781"/>
            <a:ext cx="14210070" cy="1132367"/>
            <a:chOff x="0" y="0"/>
            <a:chExt cx="18946760" cy="1509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6760" cy="1509823"/>
            </a:xfrm>
            <a:custGeom>
              <a:avLst/>
              <a:gdLst/>
              <a:ahLst/>
              <a:cxnLst/>
              <a:rect r="r" b="b" t="t" l="l"/>
              <a:pathLst>
                <a:path h="1509823" w="18946760">
                  <a:moveTo>
                    <a:pt x="0" y="0"/>
                  </a:moveTo>
                  <a:lnTo>
                    <a:pt x="18946760" y="0"/>
                  </a:lnTo>
                  <a:lnTo>
                    <a:pt x="18946760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946760" cy="15669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Team Roles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6101" y="3452352"/>
            <a:ext cx="4891709" cy="854529"/>
            <a:chOff x="0" y="0"/>
            <a:chExt cx="5199489" cy="908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99489" cy="908295"/>
            </a:xfrm>
            <a:custGeom>
              <a:avLst/>
              <a:gdLst/>
              <a:ahLst/>
              <a:cxnLst/>
              <a:rect r="r" b="b" t="t" l="l"/>
              <a:pathLst>
                <a:path h="908295" w="5199489">
                  <a:moveTo>
                    <a:pt x="0" y="0"/>
                  </a:moveTo>
                  <a:lnTo>
                    <a:pt x="5199489" y="0"/>
                  </a:lnTo>
                  <a:lnTo>
                    <a:pt x="5199489" y="908295"/>
                  </a:lnTo>
                  <a:lnTo>
                    <a:pt x="0" y="908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99489" cy="9463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312"/>
                </a:lnSpc>
              </a:pPr>
              <a:r>
                <a:rPr lang="en-US" sz="4249">
                  <a:solidFill>
                    <a:srgbClr val="272D45"/>
                  </a:solidFill>
                  <a:latin typeface="Arimo"/>
                  <a:ea typeface="Arimo"/>
                  <a:cs typeface="Arimo"/>
                  <a:sym typeface="Arimo"/>
                </a:rPr>
                <a:t>Abhishek Sukhadiya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7" y="4924425"/>
            <a:ext cx="5079435" cy="1922430"/>
            <a:chOff x="0" y="0"/>
            <a:chExt cx="6772580" cy="256323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772580" cy="1908447"/>
              <a:chOff x="0" y="0"/>
              <a:chExt cx="6630193" cy="186832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630193" cy="1868324"/>
              </a:xfrm>
              <a:custGeom>
                <a:avLst/>
                <a:gdLst/>
                <a:ahLst/>
                <a:cxnLst/>
                <a:rect r="r" b="b" t="t" l="l"/>
                <a:pathLst>
                  <a:path h="1868324" w="6630193">
                    <a:moveTo>
                      <a:pt x="0" y="0"/>
                    </a:moveTo>
                    <a:lnTo>
                      <a:pt x="6630193" y="0"/>
                    </a:lnTo>
                    <a:lnTo>
                      <a:pt x="6630193" y="1868324"/>
                    </a:lnTo>
                    <a:lnTo>
                      <a:pt x="0" y="186832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33350"/>
                <a:ext cx="6630193" cy="2001674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  <a:r>
                  <a:rPr lang="en-US" sz="30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Backend &amp; </a:t>
                </a:r>
                <a:r>
                  <a:rPr lang="en-US" sz="30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Database Design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752824"/>
              <a:ext cx="6772580" cy="1057591"/>
              <a:chOff x="0" y="0"/>
              <a:chExt cx="6630193" cy="103535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630193" cy="1035356"/>
              </a:xfrm>
              <a:custGeom>
                <a:avLst/>
                <a:gdLst/>
                <a:ahLst/>
                <a:cxnLst/>
                <a:rect r="r" b="b" t="t" l="l"/>
                <a:pathLst>
                  <a:path h="1035356" w="6630193">
                    <a:moveTo>
                      <a:pt x="0" y="0"/>
                    </a:moveTo>
                    <a:lnTo>
                      <a:pt x="6630193" y="0"/>
                    </a:lnTo>
                    <a:lnTo>
                      <a:pt x="6630193" y="1035356"/>
                    </a:lnTo>
                    <a:lnTo>
                      <a:pt x="0" y="103535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6630193" cy="1168706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5028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505648"/>
              <a:ext cx="6772580" cy="1057591"/>
              <a:chOff x="0" y="0"/>
              <a:chExt cx="6630193" cy="103535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630193" cy="1035356"/>
              </a:xfrm>
              <a:custGeom>
                <a:avLst/>
                <a:gdLst/>
                <a:ahLst/>
                <a:cxnLst/>
                <a:rect r="r" b="b" t="t" l="l"/>
                <a:pathLst>
                  <a:path h="1035356" w="6630193">
                    <a:moveTo>
                      <a:pt x="0" y="0"/>
                    </a:moveTo>
                    <a:lnTo>
                      <a:pt x="6630193" y="0"/>
                    </a:lnTo>
                    <a:lnTo>
                      <a:pt x="6630193" y="1035356"/>
                    </a:lnTo>
                    <a:lnTo>
                      <a:pt x="0" y="103535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33350"/>
                <a:ext cx="6630193" cy="1168706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  <a:r>
                  <a:rPr lang="en-US" sz="30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System Architecture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6919353" y="3452352"/>
            <a:ext cx="3899616" cy="854529"/>
            <a:chOff x="0" y="0"/>
            <a:chExt cx="5199489" cy="11393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99489" cy="1139372"/>
            </a:xfrm>
            <a:custGeom>
              <a:avLst/>
              <a:gdLst/>
              <a:ahLst/>
              <a:cxnLst/>
              <a:rect r="r" b="b" t="t" l="l"/>
              <a:pathLst>
                <a:path h="1139372" w="5199489">
                  <a:moveTo>
                    <a:pt x="0" y="0"/>
                  </a:moveTo>
                  <a:lnTo>
                    <a:pt x="5199489" y="0"/>
                  </a:lnTo>
                  <a:lnTo>
                    <a:pt x="5199489" y="1139372"/>
                  </a:lnTo>
                  <a:lnTo>
                    <a:pt x="0" y="11393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199489" cy="11774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312"/>
                </a:lnSpc>
              </a:pPr>
              <a:r>
                <a:rPr lang="en-US" sz="4249">
                  <a:solidFill>
                    <a:srgbClr val="272D45"/>
                  </a:solidFill>
                  <a:latin typeface="Arimo"/>
                  <a:ea typeface="Arimo"/>
                  <a:cs typeface="Arimo"/>
                  <a:sym typeface="Arimo"/>
                </a:rPr>
                <a:t>Akshay Patel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34810" y="4934436"/>
            <a:ext cx="5079435" cy="1996065"/>
            <a:chOff x="0" y="0"/>
            <a:chExt cx="6772580" cy="266142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772580" cy="1908447"/>
              <a:chOff x="0" y="0"/>
              <a:chExt cx="6630193" cy="186832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630193" cy="1868324"/>
              </a:xfrm>
              <a:custGeom>
                <a:avLst/>
                <a:gdLst/>
                <a:ahLst/>
                <a:cxnLst/>
                <a:rect r="r" b="b" t="t" l="l"/>
                <a:pathLst>
                  <a:path h="1868324" w="6630193">
                    <a:moveTo>
                      <a:pt x="0" y="0"/>
                    </a:moveTo>
                    <a:lnTo>
                      <a:pt x="6630193" y="0"/>
                    </a:lnTo>
                    <a:lnTo>
                      <a:pt x="6630193" y="1868324"/>
                    </a:lnTo>
                    <a:lnTo>
                      <a:pt x="0" y="186832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33350"/>
                <a:ext cx="6630193" cy="2001674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  <a:r>
                  <a:rPr lang="en-US" sz="30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Frontend &amp; UI/UX Design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752824"/>
              <a:ext cx="6772580" cy="1908597"/>
              <a:chOff x="0" y="0"/>
              <a:chExt cx="6630193" cy="186847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630193" cy="1868470"/>
              </a:xfrm>
              <a:custGeom>
                <a:avLst/>
                <a:gdLst/>
                <a:ahLst/>
                <a:cxnLst/>
                <a:rect r="r" b="b" t="t" l="l"/>
                <a:pathLst>
                  <a:path h="1868470" w="6630193">
                    <a:moveTo>
                      <a:pt x="0" y="0"/>
                    </a:moveTo>
                    <a:lnTo>
                      <a:pt x="6630193" y="0"/>
                    </a:lnTo>
                    <a:lnTo>
                      <a:pt x="6630193" y="1868470"/>
                    </a:lnTo>
                    <a:lnTo>
                      <a:pt x="0" y="186847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33350"/>
                <a:ext cx="6630193" cy="200182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5026"/>
                  </a:lnSpc>
                </a:pPr>
              </a:p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  <a:r>
                  <a:rPr lang="en-US" sz="30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Backend Development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1505648"/>
              <a:ext cx="6772580" cy="1057591"/>
              <a:chOff x="0" y="0"/>
              <a:chExt cx="6630193" cy="103535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630193" cy="1035356"/>
              </a:xfrm>
              <a:custGeom>
                <a:avLst/>
                <a:gdLst/>
                <a:ahLst/>
                <a:cxnLst/>
                <a:rect r="r" b="b" t="t" l="l"/>
                <a:pathLst>
                  <a:path h="1035356" w="6630193">
                    <a:moveTo>
                      <a:pt x="0" y="0"/>
                    </a:moveTo>
                    <a:lnTo>
                      <a:pt x="6630193" y="0"/>
                    </a:lnTo>
                    <a:lnTo>
                      <a:pt x="6630193" y="1035356"/>
                    </a:lnTo>
                    <a:lnTo>
                      <a:pt x="0" y="103535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33350"/>
                <a:ext cx="6630193" cy="1168706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2277382" y="3452352"/>
            <a:ext cx="3899616" cy="854529"/>
            <a:chOff x="0" y="0"/>
            <a:chExt cx="5199489" cy="113937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199489" cy="1139372"/>
            </a:xfrm>
            <a:custGeom>
              <a:avLst/>
              <a:gdLst/>
              <a:ahLst/>
              <a:cxnLst/>
              <a:rect r="r" b="b" t="t" l="l"/>
              <a:pathLst>
                <a:path h="1139372" w="5199489">
                  <a:moveTo>
                    <a:pt x="0" y="0"/>
                  </a:moveTo>
                  <a:lnTo>
                    <a:pt x="5199489" y="0"/>
                  </a:lnTo>
                  <a:lnTo>
                    <a:pt x="5199489" y="1139372"/>
                  </a:lnTo>
                  <a:lnTo>
                    <a:pt x="0" y="11393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199489" cy="11774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312"/>
                </a:lnSpc>
              </a:pPr>
              <a:r>
                <a:rPr lang="en-US" sz="4249">
                  <a:solidFill>
                    <a:srgbClr val="272D45"/>
                  </a:solidFill>
                  <a:latin typeface="Arimo"/>
                  <a:ea typeface="Arimo"/>
                  <a:cs typeface="Arimo"/>
                  <a:sym typeface="Arimo"/>
                </a:rPr>
                <a:t>Dhaval Desai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277382" y="4934436"/>
            <a:ext cx="5790521" cy="1922463"/>
            <a:chOff x="0" y="0"/>
            <a:chExt cx="7720695" cy="2563283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6772580" cy="1908447"/>
              <a:chOff x="0" y="0"/>
              <a:chExt cx="6630193" cy="186832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630193" cy="1868324"/>
              </a:xfrm>
              <a:custGeom>
                <a:avLst/>
                <a:gdLst/>
                <a:ahLst/>
                <a:cxnLst/>
                <a:rect r="r" b="b" t="t" l="l"/>
                <a:pathLst>
                  <a:path h="1868324" w="6630193">
                    <a:moveTo>
                      <a:pt x="0" y="0"/>
                    </a:moveTo>
                    <a:lnTo>
                      <a:pt x="6630193" y="0"/>
                    </a:lnTo>
                    <a:lnTo>
                      <a:pt x="6630193" y="1868324"/>
                    </a:lnTo>
                    <a:lnTo>
                      <a:pt x="0" y="186832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33350"/>
                <a:ext cx="6630193" cy="2001674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  <a:r>
                  <a:rPr lang="en-US" sz="30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T</a:t>
                </a:r>
                <a:r>
                  <a:rPr lang="en-US" sz="30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esting &amp; Quality Assurance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752824"/>
              <a:ext cx="7720695" cy="1057591"/>
              <a:chOff x="0" y="0"/>
              <a:chExt cx="7558375" cy="103535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558374" cy="1035356"/>
              </a:xfrm>
              <a:custGeom>
                <a:avLst/>
                <a:gdLst/>
                <a:ahLst/>
                <a:cxnLst/>
                <a:rect r="r" b="b" t="t" l="l"/>
                <a:pathLst>
                  <a:path h="1035356" w="7558374">
                    <a:moveTo>
                      <a:pt x="0" y="0"/>
                    </a:moveTo>
                    <a:lnTo>
                      <a:pt x="7558374" y="0"/>
                    </a:lnTo>
                    <a:lnTo>
                      <a:pt x="7558374" y="1035356"/>
                    </a:lnTo>
                    <a:lnTo>
                      <a:pt x="0" y="103535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33350"/>
                <a:ext cx="7558375" cy="1168706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1505648"/>
              <a:ext cx="6772580" cy="1057635"/>
              <a:chOff x="0" y="0"/>
              <a:chExt cx="6630193" cy="10354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630193" cy="1035399"/>
              </a:xfrm>
              <a:custGeom>
                <a:avLst/>
                <a:gdLst/>
                <a:ahLst/>
                <a:cxnLst/>
                <a:rect r="r" b="b" t="t" l="l"/>
                <a:pathLst>
                  <a:path h="1035399" w="6630193">
                    <a:moveTo>
                      <a:pt x="0" y="0"/>
                    </a:moveTo>
                    <a:lnTo>
                      <a:pt x="6630193" y="0"/>
                    </a:lnTo>
                    <a:lnTo>
                      <a:pt x="6630193" y="1035399"/>
                    </a:lnTo>
                    <a:lnTo>
                      <a:pt x="0" y="10353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33350"/>
                <a:ext cx="6630193" cy="116875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  <a:r>
                  <a:rPr lang="en-US" sz="3087">
                    <a:solidFill>
                      <a:srgbClr val="2C3249"/>
                    </a:solidFill>
                    <a:latin typeface="Martel Sans"/>
                    <a:ea typeface="Martel Sans"/>
                    <a:cs typeface="Martel Sans"/>
                    <a:sym typeface="Martel Sans"/>
                  </a:rPr>
                  <a:t>Data Analysis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433" y="1211781"/>
            <a:ext cx="14210070" cy="1132367"/>
            <a:chOff x="0" y="0"/>
            <a:chExt cx="18946760" cy="1509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6760" cy="1509823"/>
            </a:xfrm>
            <a:custGeom>
              <a:avLst/>
              <a:gdLst/>
              <a:ahLst/>
              <a:cxnLst/>
              <a:rect r="r" b="b" t="t" l="l"/>
              <a:pathLst>
                <a:path h="1509823" w="18946760">
                  <a:moveTo>
                    <a:pt x="0" y="0"/>
                  </a:moveTo>
                  <a:lnTo>
                    <a:pt x="18946760" y="0"/>
                  </a:lnTo>
                  <a:lnTo>
                    <a:pt x="18946760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946760" cy="15669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System Design (High level)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7073" y="204078"/>
            <a:ext cx="15743177" cy="9878844"/>
          </a:xfrm>
          <a:custGeom>
            <a:avLst/>
            <a:gdLst/>
            <a:ahLst/>
            <a:cxnLst/>
            <a:rect r="r" b="b" t="t" l="l"/>
            <a:pathLst>
              <a:path h="9878844" w="15743177">
                <a:moveTo>
                  <a:pt x="0" y="0"/>
                </a:moveTo>
                <a:lnTo>
                  <a:pt x="15743177" y="0"/>
                </a:lnTo>
                <a:lnTo>
                  <a:pt x="15743177" y="9878844"/>
                </a:lnTo>
                <a:lnTo>
                  <a:pt x="0" y="987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433" y="1211781"/>
            <a:ext cx="14210070" cy="1132334"/>
            <a:chOff x="0" y="0"/>
            <a:chExt cx="18946760" cy="1509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6760" cy="1509779"/>
            </a:xfrm>
            <a:custGeom>
              <a:avLst/>
              <a:gdLst/>
              <a:ahLst/>
              <a:cxnLst/>
              <a:rect r="r" b="b" t="t" l="l"/>
              <a:pathLst>
                <a:path h="1509779" w="18946760">
                  <a:moveTo>
                    <a:pt x="0" y="0"/>
                  </a:moveTo>
                  <a:lnTo>
                    <a:pt x="18946760" y="0"/>
                  </a:lnTo>
                  <a:lnTo>
                    <a:pt x="18946760" y="1509779"/>
                  </a:lnTo>
                  <a:lnTo>
                    <a:pt x="0" y="1509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946760" cy="15669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Current State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44445" y="2442886"/>
            <a:ext cx="16243555" cy="947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 marL="573117" indent="-286559" lvl="1">
              <a:lnSpc>
                <a:spcPts val="43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54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Recommendation systems</a:t>
            </a:r>
          </a:p>
          <a:p>
            <a:pPr algn="l" marL="1059877" indent="-353292" lvl="2">
              <a:lnSpc>
                <a:spcPts val="3996"/>
              </a:lnSpc>
              <a:buAutoNum type="alphaLcPeriod" startAt="1"/>
            </a:pPr>
            <a:r>
              <a:rPr lang="en-US" b="true" sz="2454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Content-Based Filtering</a:t>
            </a:r>
            <a:r>
              <a:rPr lang="en-US" sz="24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: academic performance, preferences, and past achievements</a:t>
            </a:r>
          </a:p>
          <a:p>
            <a:pPr algn="l" marL="1059877" indent="-353292" lvl="2">
              <a:lnSpc>
                <a:spcPts val="3996"/>
              </a:lnSpc>
              <a:spcBef>
                <a:spcPct val="0"/>
              </a:spcBef>
              <a:buAutoNum type="alphaLcPeriod" startAt="1"/>
            </a:pPr>
            <a:r>
              <a:rPr lang="en-US" b="true" sz="2454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Collaborative Filtering</a:t>
            </a:r>
            <a:r>
              <a:rPr lang="en-US" sz="24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:</a:t>
            </a:r>
            <a:r>
              <a:rPr lang="en-US" b="true" sz="2454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 </a:t>
            </a:r>
            <a:r>
              <a:rPr lang="en-US" sz="24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analyzing patterns and preferences from similar users, fostering shared insights</a:t>
            </a:r>
          </a:p>
          <a:p>
            <a:pPr algn="l" marL="1059877" indent="-353292" lvl="2">
              <a:lnSpc>
                <a:spcPts val="3996"/>
              </a:lnSpc>
              <a:spcBef>
                <a:spcPct val="0"/>
              </a:spcBef>
              <a:buAutoNum type="alphaLcPeriod" startAt="1"/>
            </a:pPr>
            <a:r>
              <a:rPr lang="en-US" b="true" sz="2454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Knowledge-Based Recommendations:</a:t>
            </a:r>
            <a:r>
              <a:rPr lang="en-US" sz="24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academic and career-related data to make connections that are logical and rooted in expertise.</a:t>
            </a: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 marL="573117" indent="-286559" lvl="1">
              <a:lnSpc>
                <a:spcPts val="43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54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Ethical AI considerations</a:t>
            </a:r>
          </a:p>
          <a:p>
            <a:pPr algn="l" marL="1059877" indent="-353292" lvl="2">
              <a:lnSpc>
                <a:spcPts val="3996"/>
              </a:lnSpc>
              <a:spcBef>
                <a:spcPct val="0"/>
              </a:spcBef>
              <a:buFont typeface="Arial"/>
              <a:buChar char="⚬"/>
            </a:pPr>
            <a:r>
              <a:rPr lang="en-US" sz="24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Bias Mitigation</a:t>
            </a:r>
          </a:p>
          <a:p>
            <a:pPr algn="l" marL="1059877" indent="-353292" lvl="2">
              <a:lnSpc>
                <a:spcPts val="3996"/>
              </a:lnSpc>
              <a:spcBef>
                <a:spcPct val="0"/>
              </a:spcBef>
              <a:buFont typeface="Arial"/>
              <a:buChar char="⚬"/>
            </a:pPr>
            <a:r>
              <a:rPr lang="en-US" sz="24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Ethical Framework</a:t>
            </a: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DFE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433" y="1211781"/>
            <a:ext cx="14210070" cy="1132334"/>
            <a:chOff x="0" y="0"/>
            <a:chExt cx="18946760" cy="1509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6760" cy="1509779"/>
            </a:xfrm>
            <a:custGeom>
              <a:avLst/>
              <a:gdLst/>
              <a:ahLst/>
              <a:cxnLst/>
              <a:rect r="r" b="b" t="t" l="l"/>
              <a:pathLst>
                <a:path h="1509779" w="18946760">
                  <a:moveTo>
                    <a:pt x="0" y="0"/>
                  </a:moveTo>
                  <a:lnTo>
                    <a:pt x="18946760" y="0"/>
                  </a:lnTo>
                  <a:lnTo>
                    <a:pt x="18946760" y="1509779"/>
                  </a:lnTo>
                  <a:lnTo>
                    <a:pt x="0" y="150977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946760" cy="15669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Front-End Filtering Improvements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452411"/>
            <a:ext cx="16616287" cy="811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 marL="573117" indent="-286559" lvl="1">
              <a:lnSpc>
                <a:spcPts val="43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54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Challenges Encountered: </a:t>
            </a:r>
          </a:p>
          <a:p>
            <a:pPr algn="l" marL="1146235" indent="-382078" lvl="2">
              <a:lnSpc>
                <a:spcPts val="4321"/>
              </a:lnSpc>
              <a:spcBef>
                <a:spcPct val="0"/>
              </a:spcBef>
              <a:buFont typeface="Arial"/>
              <a:buChar char="⚬"/>
            </a:pPr>
            <a:r>
              <a:rPr lang="en-US" sz="26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</a:t>
            </a:r>
            <a:r>
              <a:rPr lang="en-US" sz="26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ifficulties: filtering precision, responsiveness, or performance issues.</a:t>
            </a: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 marL="573117" indent="-286559" lvl="1">
              <a:lnSpc>
                <a:spcPts val="43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54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Solutions Implemented:</a:t>
            </a:r>
          </a:p>
          <a:p>
            <a:pPr algn="l" marL="1146235" indent="-382078" lvl="2">
              <a:lnSpc>
                <a:spcPts val="4321"/>
              </a:lnSpc>
              <a:spcBef>
                <a:spcPct val="0"/>
              </a:spcBef>
              <a:buFont typeface="Arial"/>
              <a:buChar char="⚬"/>
            </a:pPr>
            <a:r>
              <a:rPr lang="en-US" sz="26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Discuss optimized algorithms for advanced filtering (e.g., multi-level filtering based on course relevance or engagement metrics).</a:t>
            </a:r>
          </a:p>
          <a:p>
            <a:pPr algn="l" marL="1146235" indent="-382078" lvl="2">
              <a:lnSpc>
                <a:spcPts val="4321"/>
              </a:lnSpc>
              <a:spcBef>
                <a:spcPct val="0"/>
              </a:spcBef>
              <a:buFont typeface="Arial"/>
              <a:buChar char="⚬"/>
            </a:pPr>
            <a:r>
              <a:rPr lang="en-US" sz="26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Share examples of improved UI elements ensuring a seamless user experience.</a:t>
            </a:r>
          </a:p>
          <a:p>
            <a:pPr algn="l" marL="1146235" indent="-382078" lvl="2">
              <a:lnSpc>
                <a:spcPts val="4321"/>
              </a:lnSpc>
              <a:spcBef>
                <a:spcPct val="0"/>
              </a:spcBef>
              <a:buFont typeface="Arial"/>
              <a:buChar char="⚬"/>
            </a:pPr>
            <a:r>
              <a:rPr lang="en-US" sz="2654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Showcase key metrics demonstrating enhanced accuracy and usability.</a:t>
            </a: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  <a:p>
            <a:pPr algn="l">
              <a:lnSpc>
                <a:spcPts val="43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FE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433" y="1211781"/>
            <a:ext cx="14210070" cy="1132334"/>
            <a:chOff x="0" y="0"/>
            <a:chExt cx="18946760" cy="1509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6760" cy="1509779"/>
            </a:xfrm>
            <a:custGeom>
              <a:avLst/>
              <a:gdLst/>
              <a:ahLst/>
              <a:cxnLst/>
              <a:rect r="r" b="b" t="t" l="l"/>
              <a:pathLst>
                <a:path h="1509779" w="18946760">
                  <a:moveTo>
                    <a:pt x="0" y="0"/>
                  </a:moveTo>
                  <a:lnTo>
                    <a:pt x="18946760" y="0"/>
                  </a:lnTo>
                  <a:lnTo>
                    <a:pt x="18946760" y="1509779"/>
                  </a:lnTo>
                  <a:lnTo>
                    <a:pt x="0" y="150977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946760" cy="15669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Database Scalability Enhancements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442886"/>
            <a:ext cx="17259300" cy="852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2"/>
              </a:lnSpc>
            </a:pPr>
          </a:p>
          <a:p>
            <a:pPr algn="l" marL="599701" indent="-299850" lvl="1">
              <a:lnSpc>
                <a:spcPts val="452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S</a:t>
            </a: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calability</a:t>
            </a: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 Bottlenecks: </a:t>
            </a:r>
          </a:p>
          <a:p>
            <a:pPr algn="l" marL="1199401" indent="-399800" lvl="2">
              <a:lnSpc>
                <a:spcPts val="4522"/>
              </a:lnSpc>
              <a:spcBef>
                <a:spcPct val="0"/>
              </a:spcBef>
              <a:buFont typeface="Arial"/>
              <a:buChar char="⚬"/>
            </a:pP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Describe issues, like query performance for large datasets or real-time data handling limitations.</a:t>
            </a:r>
          </a:p>
          <a:p>
            <a:pPr algn="l" marL="599701" indent="-299850" lvl="1">
              <a:lnSpc>
                <a:spcPts val="452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Solutions Implemented:</a:t>
            </a:r>
          </a:p>
          <a:p>
            <a:pPr algn="l" marL="1199401" indent="-399800" lvl="2">
              <a:lnSpc>
                <a:spcPts val="4523"/>
              </a:lnSpc>
              <a:spcBef>
                <a:spcPct val="0"/>
              </a:spcBef>
              <a:buFont typeface="Arial"/>
              <a:buChar char="⚬"/>
            </a:pP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Present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schema optimizations made in PostgreSQL, such as indexing, partitioning, or caching.</a:t>
            </a:r>
          </a:p>
          <a:p>
            <a:pPr algn="l" marL="1199401" indent="-399800" lvl="2">
              <a:lnSpc>
                <a:spcPts val="4522"/>
              </a:lnSpc>
              <a:spcBef>
                <a:spcPct val="0"/>
              </a:spcBef>
              <a:buFont typeface="Arial"/>
              <a:buChar char="⚬"/>
            </a:pP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Highlight 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MongoDB enhancements (e.g., sharding or query refinement for NoSQL efficiency).</a:t>
            </a:r>
          </a:p>
          <a:p>
            <a:pPr algn="l" marL="1199401" indent="-399800" lvl="2">
              <a:lnSpc>
                <a:spcPts val="4522"/>
              </a:lnSpc>
              <a:spcBef>
                <a:spcPct val="0"/>
              </a:spcBef>
              <a:buFont typeface="Arial"/>
              <a:buChar char="⚬"/>
            </a:pP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Include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diagrams or flowcharts showcasing the updated architecture.</a:t>
            </a: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  <a:p>
            <a:pPr algn="l" marL="599701" indent="-299850" lvl="1">
              <a:lnSpc>
                <a:spcPts val="452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Results Achieved: </a:t>
            </a:r>
            <a:r>
              <a:rPr lang="en-US" sz="277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Share statistics, like improved response times, increased capacity, or cost efficiency.</a:t>
            </a:r>
          </a:p>
          <a:p>
            <a:pPr algn="l">
              <a:lnSpc>
                <a:spcPts val="4523"/>
              </a:lnSpc>
              <a:spcBef>
                <a:spcPct val="0"/>
              </a:spcBef>
            </a:pP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948" y="462516"/>
            <a:ext cx="14210070" cy="1132334"/>
            <a:chOff x="0" y="0"/>
            <a:chExt cx="18946760" cy="1509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6760" cy="1509779"/>
            </a:xfrm>
            <a:custGeom>
              <a:avLst/>
              <a:gdLst/>
              <a:ahLst/>
              <a:cxnLst/>
              <a:rect r="r" b="b" t="t" l="l"/>
              <a:pathLst>
                <a:path h="1509779" w="18946760">
                  <a:moveTo>
                    <a:pt x="0" y="0"/>
                  </a:moveTo>
                  <a:lnTo>
                    <a:pt x="18946760" y="0"/>
                  </a:lnTo>
                  <a:lnTo>
                    <a:pt x="18946760" y="1509779"/>
                  </a:lnTo>
                  <a:lnTo>
                    <a:pt x="0" y="1509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946760" cy="15669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72D4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Frontend (views)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7750" y="2032492"/>
            <a:ext cx="5904616" cy="3690385"/>
          </a:xfrm>
          <a:custGeom>
            <a:avLst/>
            <a:gdLst/>
            <a:ahLst/>
            <a:cxnLst/>
            <a:rect r="r" b="b" t="t" l="l"/>
            <a:pathLst>
              <a:path h="3690385" w="5904616">
                <a:moveTo>
                  <a:pt x="0" y="0"/>
                </a:moveTo>
                <a:lnTo>
                  <a:pt x="5904616" y="0"/>
                </a:lnTo>
                <a:lnTo>
                  <a:pt x="5904616" y="3690385"/>
                </a:lnTo>
                <a:lnTo>
                  <a:pt x="0" y="369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354684" y="2032492"/>
            <a:ext cx="5904616" cy="3690385"/>
          </a:xfrm>
          <a:custGeom>
            <a:avLst/>
            <a:gdLst/>
            <a:ahLst/>
            <a:cxnLst/>
            <a:rect r="r" b="b" t="t" l="l"/>
            <a:pathLst>
              <a:path h="3690385" w="5904616">
                <a:moveTo>
                  <a:pt x="0" y="0"/>
                </a:moveTo>
                <a:lnTo>
                  <a:pt x="5904616" y="0"/>
                </a:lnTo>
                <a:lnTo>
                  <a:pt x="5904616" y="3690385"/>
                </a:lnTo>
                <a:lnTo>
                  <a:pt x="0" y="369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160519"/>
            <a:ext cx="5904616" cy="3690385"/>
          </a:xfrm>
          <a:custGeom>
            <a:avLst/>
            <a:gdLst/>
            <a:ahLst/>
            <a:cxnLst/>
            <a:rect r="r" b="b" t="t" l="l"/>
            <a:pathLst>
              <a:path h="3690385" w="5904616">
                <a:moveTo>
                  <a:pt x="0" y="0"/>
                </a:moveTo>
                <a:lnTo>
                  <a:pt x="5904616" y="0"/>
                </a:lnTo>
                <a:lnTo>
                  <a:pt x="5904616" y="3690385"/>
                </a:lnTo>
                <a:lnTo>
                  <a:pt x="0" y="3690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354684" y="6160519"/>
            <a:ext cx="5904616" cy="3690385"/>
          </a:xfrm>
          <a:custGeom>
            <a:avLst/>
            <a:gdLst/>
            <a:ahLst/>
            <a:cxnLst/>
            <a:rect r="r" b="b" t="t" l="l"/>
            <a:pathLst>
              <a:path h="3690385" w="5904616">
                <a:moveTo>
                  <a:pt x="0" y="0"/>
                </a:moveTo>
                <a:lnTo>
                  <a:pt x="5904616" y="0"/>
                </a:lnTo>
                <a:lnTo>
                  <a:pt x="5904616" y="3690385"/>
                </a:lnTo>
                <a:lnTo>
                  <a:pt x="0" y="3690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191692" y="4315326"/>
            <a:ext cx="5904616" cy="3690385"/>
          </a:xfrm>
          <a:custGeom>
            <a:avLst/>
            <a:gdLst/>
            <a:ahLst/>
            <a:cxnLst/>
            <a:rect r="r" b="b" t="t" l="l"/>
            <a:pathLst>
              <a:path h="3690385" w="5904616">
                <a:moveTo>
                  <a:pt x="0" y="0"/>
                </a:moveTo>
                <a:lnTo>
                  <a:pt x="5904616" y="0"/>
                </a:lnTo>
                <a:lnTo>
                  <a:pt x="5904616" y="3690386"/>
                </a:lnTo>
                <a:lnTo>
                  <a:pt x="0" y="3690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DAGdzRhfPOY</dc:identifier>
  <dcterms:modified xsi:type="dcterms:W3CDTF">2011-08-01T06:04:30Z</dcterms:modified>
  <cp:revision>1</cp:revision>
  <dc:title>AI Academic Advisor: Empowering Students with AI-Driven Insights</dc:title>
</cp:coreProperties>
</file>